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 id="2147483696" r:id="rId2"/>
  </p:sldMasterIdLst>
  <p:notesMasterIdLst>
    <p:notesMasterId r:id="rId12"/>
  </p:notesMasterIdLst>
  <p:sldIdLst>
    <p:sldId id="256" r:id="rId3"/>
    <p:sldId id="257" r:id="rId4"/>
    <p:sldId id="258" r:id="rId5"/>
    <p:sldId id="259" r:id="rId6"/>
    <p:sldId id="260" r:id="rId7"/>
    <p:sldId id="264" r:id="rId8"/>
    <p:sldId id="261" r:id="rId9"/>
    <p:sldId id="263" r:id="rId10"/>
    <p:sldId id="262"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C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0" autoAdjust="0"/>
    <p:restoredTop sz="94660"/>
  </p:normalViewPr>
  <p:slideViewPr>
    <p:cSldViewPr snapToGrid="0">
      <p:cViewPr varScale="1">
        <p:scale>
          <a:sx n="122" d="100"/>
          <a:sy n="122" d="100"/>
        </p:scale>
        <p:origin x="126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EC0FDB-2FA5-4F79-B519-3AB090B949FA}" type="datetimeFigureOut">
              <a:rPr lang="en-US" smtClean="0"/>
              <a:t>9/13/2018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3A1322-2B3D-4E77-963B-D65CB35C47B8}" type="slidenum">
              <a:rPr lang="en-US" smtClean="0"/>
              <a:t>‹#›</a:t>
            </a:fld>
            <a:endParaRPr lang="en-US"/>
          </a:p>
        </p:txBody>
      </p:sp>
    </p:spTree>
    <p:extLst>
      <p:ext uri="{BB962C8B-B14F-4D97-AF65-F5344CB8AC3E}">
        <p14:creationId xmlns:p14="http://schemas.microsoft.com/office/powerpoint/2010/main" val="2327900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3A1322-2B3D-4E77-963B-D65CB35C47B8}" type="slidenum">
              <a:rPr lang="en-US" smtClean="0"/>
              <a:t>1</a:t>
            </a:fld>
            <a:endParaRPr lang="en-US"/>
          </a:p>
        </p:txBody>
      </p:sp>
    </p:spTree>
    <p:extLst>
      <p:ext uri="{BB962C8B-B14F-4D97-AF65-F5344CB8AC3E}">
        <p14:creationId xmlns:p14="http://schemas.microsoft.com/office/powerpoint/2010/main" val="19329877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17" name="Group 16"/>
          <p:cNvGrpSpPr/>
          <p:nvPr userDrawn="1"/>
        </p:nvGrpSpPr>
        <p:grpSpPr>
          <a:xfrm>
            <a:off x="1887479" y="-1"/>
            <a:ext cx="4587965" cy="6368400"/>
            <a:chOff x="1887479" y="-1"/>
            <a:chExt cx="4587965" cy="6368400"/>
          </a:xfrm>
          <a:blipFill dpi="0" rotWithShape="0">
            <a:blip r:embed="rId2"/>
            <a:srcRect/>
            <a:tile tx="0" ty="0" sx="100000" sy="100000" flip="none" algn="t"/>
          </a:blipFill>
        </p:grpSpPr>
        <p:sp>
          <p:nvSpPr>
            <p:cNvPr id="18" name="Isosceles Triangle 17"/>
            <p:cNvSpPr/>
            <p:nvPr userDrawn="1"/>
          </p:nvSpPr>
          <p:spPr>
            <a:xfrm rot="5400000">
              <a:off x="2191059" y="2084013"/>
              <a:ext cx="6368399" cy="2200371"/>
            </a:xfrm>
            <a:prstGeom prst="triangle">
              <a:avLst>
                <a:gd name="adj" fmla="val 6786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1887479" y="0"/>
              <a:ext cx="2387595" cy="63683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userDrawn="1"/>
        </p:nvSpPr>
        <p:spPr>
          <a:xfrm>
            <a:off x="3403600" y="143936"/>
            <a:ext cx="6036733" cy="1634064"/>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userDrawn="1"/>
        </p:nvGrpSpPr>
        <p:grpSpPr>
          <a:xfrm>
            <a:off x="0" y="-2"/>
            <a:ext cx="4511393" cy="6368402"/>
            <a:chOff x="0" y="-2"/>
            <a:chExt cx="4511393" cy="6368402"/>
          </a:xfrm>
        </p:grpSpPr>
        <p:sp>
          <p:nvSpPr>
            <p:cNvPr id="21" name="Rectangle 20"/>
            <p:cNvSpPr/>
            <p:nvPr userDrawn="1"/>
          </p:nvSpPr>
          <p:spPr>
            <a:xfrm>
              <a:off x="1550127" y="1"/>
              <a:ext cx="760895" cy="6368399"/>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0" y="-2"/>
              <a:ext cx="1550127" cy="6141721"/>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userDrawn="1"/>
          </p:nvSpPr>
          <p:spPr>
            <a:xfrm rot="16200000">
              <a:off x="1184164" y="6002434"/>
              <a:ext cx="475490" cy="256437"/>
            </a:xfrm>
            <a:prstGeom prst="triangle">
              <a:avLst>
                <a:gd name="adj" fmla="val 52713"/>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userDrawn="1"/>
          </p:nvSpPr>
          <p:spPr>
            <a:xfrm rot="5400000">
              <a:off x="227008" y="2084012"/>
              <a:ext cx="6368399" cy="2200371"/>
            </a:xfrm>
            <a:prstGeom prst="triangle">
              <a:avLst>
                <a:gd name="adj" fmla="val 36085"/>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itle 14"/>
          <p:cNvSpPr>
            <a:spLocks noGrp="1"/>
          </p:cNvSpPr>
          <p:nvPr>
            <p:ph type="title"/>
          </p:nvPr>
        </p:nvSpPr>
        <p:spPr>
          <a:xfrm>
            <a:off x="628650" y="1464733"/>
            <a:ext cx="2478617" cy="2342623"/>
          </a:xfrm>
        </p:spPr>
        <p:txBody>
          <a:bodyPr/>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0472718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E7DC854F-F7DF-4E46-BDBF-98EE272AF18A}" type="slidenum">
              <a:rPr lang="en-US" smtClean="0"/>
              <a:t>‹#›</a:t>
            </a:fld>
            <a:endParaRPr lang="en-US"/>
          </a:p>
        </p:txBody>
      </p:sp>
      <p:sp>
        <p:nvSpPr>
          <p:cNvPr id="7" name="Rectangle 6"/>
          <p:cNvSpPr/>
          <p:nvPr userDrawn="1"/>
        </p:nvSpPr>
        <p:spPr>
          <a:xfrm>
            <a:off x="7391400" y="143936"/>
            <a:ext cx="1752600" cy="47413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5026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7391400" y="143936"/>
            <a:ext cx="1752600" cy="47413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9060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17" name="Group 16"/>
          <p:cNvGrpSpPr/>
          <p:nvPr userDrawn="1"/>
        </p:nvGrpSpPr>
        <p:grpSpPr>
          <a:xfrm>
            <a:off x="1887479" y="-1"/>
            <a:ext cx="4587965" cy="6368400"/>
            <a:chOff x="1887479" y="-1"/>
            <a:chExt cx="4587965" cy="6368400"/>
          </a:xfrm>
          <a:blipFill>
            <a:blip r:embed="rId2"/>
            <a:stretch>
              <a:fillRect/>
            </a:stretch>
          </a:blipFill>
        </p:grpSpPr>
        <p:sp>
          <p:nvSpPr>
            <p:cNvPr id="18" name="Isosceles Triangle 17"/>
            <p:cNvSpPr/>
            <p:nvPr userDrawn="1"/>
          </p:nvSpPr>
          <p:spPr>
            <a:xfrm rot="5400000">
              <a:off x="2191059" y="2084013"/>
              <a:ext cx="6368399" cy="2200371"/>
            </a:xfrm>
            <a:prstGeom prst="triangle">
              <a:avLst>
                <a:gd name="adj" fmla="val 6786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1887479" y="0"/>
              <a:ext cx="2387595" cy="63683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3403600" y="143936"/>
            <a:ext cx="6036733" cy="1634064"/>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0" name="Group 19"/>
          <p:cNvGrpSpPr/>
          <p:nvPr userDrawn="1"/>
        </p:nvGrpSpPr>
        <p:grpSpPr>
          <a:xfrm>
            <a:off x="0" y="-2"/>
            <a:ext cx="4511393" cy="6368402"/>
            <a:chOff x="0" y="-2"/>
            <a:chExt cx="4511393" cy="6368402"/>
          </a:xfrm>
        </p:grpSpPr>
        <p:sp>
          <p:nvSpPr>
            <p:cNvPr id="21" name="Rectangle 20"/>
            <p:cNvSpPr/>
            <p:nvPr userDrawn="1"/>
          </p:nvSpPr>
          <p:spPr>
            <a:xfrm>
              <a:off x="1550127" y="1"/>
              <a:ext cx="760895" cy="6368399"/>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0" y="-2"/>
              <a:ext cx="1550127" cy="6141721"/>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Isosceles Triangle 22"/>
            <p:cNvSpPr/>
            <p:nvPr userDrawn="1"/>
          </p:nvSpPr>
          <p:spPr>
            <a:xfrm rot="16200000">
              <a:off x="1184164" y="6002434"/>
              <a:ext cx="475490" cy="256437"/>
            </a:xfrm>
            <a:prstGeom prst="triangle">
              <a:avLst>
                <a:gd name="adj" fmla="val 52713"/>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Isosceles Triangle 23"/>
            <p:cNvSpPr/>
            <p:nvPr userDrawn="1"/>
          </p:nvSpPr>
          <p:spPr>
            <a:xfrm rot="5400000">
              <a:off x="227008" y="2084012"/>
              <a:ext cx="6368399" cy="2200371"/>
            </a:xfrm>
            <a:prstGeom prst="triangle">
              <a:avLst>
                <a:gd name="adj" fmla="val 36085"/>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 name="Title 14"/>
          <p:cNvSpPr>
            <a:spLocks noGrp="1"/>
          </p:cNvSpPr>
          <p:nvPr>
            <p:ph type="title"/>
          </p:nvPr>
        </p:nvSpPr>
        <p:spPr>
          <a:xfrm>
            <a:off x="628650" y="1464733"/>
            <a:ext cx="2478617" cy="2342623"/>
          </a:xfrm>
        </p:spPr>
        <p:txBody>
          <a:bodyPr/>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96845866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70391"/>
            <a:ext cx="7886700" cy="1325563"/>
          </a:xfrm>
          <a:prstGeom prst="rect">
            <a:avLst/>
          </a:prstGeom>
        </p:spPr>
        <p:txBody>
          <a:bodyPr/>
          <a:lstStyle>
            <a:lvl1pPr>
              <a:defRPr b="1">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278467"/>
            <a:ext cx="7886700" cy="4783666"/>
          </a:xfrm>
          <a:prstGeom prst="rect">
            <a:avLst/>
          </a:prstGeo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6949017" y="6441018"/>
            <a:ext cx="2057400" cy="365125"/>
          </a:xfrm>
          <a:prstGeom prst="rect">
            <a:avLst/>
          </a:prstGeom>
        </p:spPr>
        <p:txBody>
          <a:bodyPr/>
          <a:lstStyle>
            <a:lvl1pPr algn="r">
              <a:defRPr/>
            </a:lvl1pPr>
          </a:lstStyle>
          <a:p>
            <a:fld id="{E7DC854F-F7DF-4E46-BDBF-98EE272AF18A}" type="slidenum">
              <a:rPr lang="en-US" smtClean="0">
                <a:solidFill>
                  <a:prstClr val="black"/>
                </a:solidFill>
              </a:rPr>
              <a:pPr/>
              <a:t>‹#›</a:t>
            </a:fld>
            <a:endParaRPr lang="en-US" dirty="0">
              <a:solidFill>
                <a:prstClr val="black"/>
              </a:solidFill>
            </a:endParaRPr>
          </a:p>
        </p:txBody>
      </p:sp>
      <p:sp>
        <p:nvSpPr>
          <p:cNvPr id="7" name="Rectangle 6"/>
          <p:cNvSpPr/>
          <p:nvPr userDrawn="1"/>
        </p:nvSpPr>
        <p:spPr>
          <a:xfrm>
            <a:off x="7391400" y="143936"/>
            <a:ext cx="1752600" cy="47413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Footer Placeholder 9"/>
          <p:cNvSpPr>
            <a:spLocks noGrp="1"/>
          </p:cNvSpPr>
          <p:nvPr>
            <p:ph type="ftr" sz="quarter" idx="13"/>
          </p:nvPr>
        </p:nvSpPr>
        <p:spPr/>
        <p:txBody>
          <a:bodyPr/>
          <a:lstStyle/>
          <a:p>
            <a:r>
              <a:rPr lang="en-US" dirty="0" smtClean="0">
                <a:solidFill>
                  <a:prstClr val="black"/>
                </a:solidFill>
              </a:rPr>
              <a:t>Worker Safety</a:t>
            </a:r>
            <a:endParaRPr lang="en-US" dirty="0">
              <a:solidFill>
                <a:prstClr val="black"/>
              </a:solidFill>
            </a:endParaRPr>
          </a:p>
        </p:txBody>
      </p:sp>
    </p:spTree>
    <p:extLst>
      <p:ext uri="{BB962C8B-B14F-4D97-AF65-F5344CB8AC3E}">
        <p14:creationId xmlns:p14="http://schemas.microsoft.com/office/powerpoint/2010/main" val="231223311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Rectangle 6"/>
          <p:cNvSpPr/>
          <p:nvPr userDrawn="1"/>
        </p:nvSpPr>
        <p:spPr>
          <a:xfrm>
            <a:off x="7391400" y="143936"/>
            <a:ext cx="1752600" cy="47413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1505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E7DC854F-F7DF-4E46-BDBF-98EE272AF18A}" type="slidenum">
              <a:rPr lang="en-US" smtClean="0">
                <a:solidFill>
                  <a:prstClr val="black"/>
                </a:solidFill>
              </a:rPr>
              <a:pPr/>
              <a:t>‹#›</a:t>
            </a:fld>
            <a:endParaRPr lang="en-US">
              <a:solidFill>
                <a:prstClr val="black"/>
              </a:solidFill>
            </a:endParaRPr>
          </a:p>
        </p:txBody>
      </p:sp>
      <p:sp>
        <p:nvSpPr>
          <p:cNvPr id="8" name="Rectangle 7"/>
          <p:cNvSpPr/>
          <p:nvPr userDrawn="1"/>
        </p:nvSpPr>
        <p:spPr>
          <a:xfrm>
            <a:off x="7391400" y="143936"/>
            <a:ext cx="1752600" cy="47413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62116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p>
            <a:fld id="{E7DC854F-F7DF-4E46-BDBF-98EE272AF18A}" type="slidenum">
              <a:rPr lang="en-US" smtClean="0">
                <a:solidFill>
                  <a:prstClr val="black"/>
                </a:solidFill>
              </a:rPr>
              <a:pPr/>
              <a:t>‹#›</a:t>
            </a:fld>
            <a:endParaRPr lang="en-US">
              <a:solidFill>
                <a:prstClr val="black"/>
              </a:solidFill>
            </a:endParaRPr>
          </a:p>
        </p:txBody>
      </p:sp>
      <p:sp>
        <p:nvSpPr>
          <p:cNvPr id="10" name="Rectangle 9"/>
          <p:cNvSpPr/>
          <p:nvPr userDrawn="1"/>
        </p:nvSpPr>
        <p:spPr>
          <a:xfrm>
            <a:off x="7391400" y="143936"/>
            <a:ext cx="1752600" cy="47413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95009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1566335" y="2489203"/>
            <a:ext cx="6112933" cy="1761064"/>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itle 1"/>
          <p:cNvSpPr txBox="1">
            <a:spLocks/>
          </p:cNvSpPr>
          <p:nvPr userDrawn="1"/>
        </p:nvSpPr>
        <p:spPr>
          <a:xfrm>
            <a:off x="696384" y="516635"/>
            <a:ext cx="7772400" cy="178010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4000" b="1" dirty="0" smtClean="0">
                <a:solidFill>
                  <a:srgbClr val="5B9BD5">
                    <a:lumMod val="75000"/>
                  </a:srgbClr>
                </a:solidFill>
                <a:latin typeface="Bliss2-Heavy"/>
              </a:rPr>
              <a:t>Thank You For Participating In The </a:t>
            </a:r>
            <a:endParaRPr lang="en-US" sz="4000" b="1" dirty="0">
              <a:solidFill>
                <a:srgbClr val="5B9BD5">
                  <a:lumMod val="75000"/>
                </a:srgbClr>
              </a:solidFill>
              <a:latin typeface="Bliss2-Heavy"/>
            </a:endParaRPr>
          </a:p>
        </p:txBody>
      </p:sp>
    </p:spTree>
    <p:extLst>
      <p:ext uri="{BB962C8B-B14F-4D97-AF65-F5344CB8AC3E}">
        <p14:creationId xmlns:p14="http://schemas.microsoft.com/office/powerpoint/2010/main" val="2297353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7391400" y="143936"/>
            <a:ext cx="1752600" cy="47413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89990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E7DC854F-F7DF-4E46-BDBF-98EE272AF18A}" type="slidenum">
              <a:rPr lang="en-US" smtClean="0">
                <a:solidFill>
                  <a:prstClr val="black"/>
                </a:solidFill>
              </a:rPr>
              <a:pPr/>
              <a:t>‹#›</a:t>
            </a:fld>
            <a:endParaRPr lang="en-US">
              <a:solidFill>
                <a:prstClr val="black"/>
              </a:solidFill>
            </a:endParaRPr>
          </a:p>
        </p:txBody>
      </p:sp>
      <p:sp>
        <p:nvSpPr>
          <p:cNvPr id="8" name="Rectangle 7"/>
          <p:cNvSpPr/>
          <p:nvPr userDrawn="1"/>
        </p:nvSpPr>
        <p:spPr>
          <a:xfrm>
            <a:off x="7391400" y="143936"/>
            <a:ext cx="1752600" cy="47413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33521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70391"/>
            <a:ext cx="7886700" cy="1325563"/>
          </a:xfrm>
          <a:prstGeom prst="rect">
            <a:avLst/>
          </a:prstGeom>
        </p:spPr>
        <p:txBody>
          <a:bodyPr/>
          <a:lstStyle>
            <a:lvl1pPr>
              <a:defRPr b="1">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278467"/>
            <a:ext cx="7886700" cy="4783666"/>
          </a:xfrm>
          <a:prstGeom prst="rect">
            <a:avLst/>
          </a:prstGeo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6949017" y="6441018"/>
            <a:ext cx="2057400" cy="365125"/>
          </a:xfrm>
          <a:prstGeom prst="rect">
            <a:avLst/>
          </a:prstGeom>
        </p:spPr>
        <p:txBody>
          <a:bodyPr/>
          <a:lstStyle>
            <a:lvl1pPr algn="r">
              <a:defRPr/>
            </a:lvl1pPr>
          </a:lstStyle>
          <a:p>
            <a:fld id="{E7DC854F-F7DF-4E46-BDBF-98EE272AF18A}" type="slidenum">
              <a:rPr lang="en-US" smtClean="0"/>
              <a:pPr/>
              <a:t>‹#›</a:t>
            </a:fld>
            <a:endParaRPr lang="en-US" dirty="0"/>
          </a:p>
        </p:txBody>
      </p:sp>
      <p:sp>
        <p:nvSpPr>
          <p:cNvPr id="7" name="Rectangle 6"/>
          <p:cNvSpPr/>
          <p:nvPr userDrawn="1"/>
        </p:nvSpPr>
        <p:spPr>
          <a:xfrm>
            <a:off x="7391400" y="143936"/>
            <a:ext cx="1752600" cy="47413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9"/>
          <p:cNvSpPr>
            <a:spLocks noGrp="1"/>
          </p:cNvSpPr>
          <p:nvPr>
            <p:ph type="ftr" sz="quarter" idx="13"/>
          </p:nvPr>
        </p:nvSpPr>
        <p:spPr/>
        <p:txBody>
          <a:bodyPr/>
          <a:lstStyle/>
          <a:p>
            <a:r>
              <a:rPr lang="en-US" smtClean="0"/>
              <a:t>Airside Safety</a:t>
            </a:r>
            <a:endParaRPr lang="en-US" dirty="0"/>
          </a:p>
        </p:txBody>
      </p:sp>
    </p:spTree>
    <p:extLst>
      <p:ext uri="{BB962C8B-B14F-4D97-AF65-F5344CB8AC3E}">
        <p14:creationId xmlns:p14="http://schemas.microsoft.com/office/powerpoint/2010/main" val="2688942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E7DC854F-F7DF-4E46-BDBF-98EE272AF18A}" type="slidenum">
              <a:rPr lang="en-US" smtClean="0">
                <a:solidFill>
                  <a:prstClr val="black"/>
                </a:solidFill>
              </a:rPr>
              <a:pPr/>
              <a:t>‹#›</a:t>
            </a:fld>
            <a:endParaRPr lang="en-US">
              <a:solidFill>
                <a:prstClr val="black"/>
              </a:solidFill>
            </a:endParaRPr>
          </a:p>
        </p:txBody>
      </p:sp>
      <p:sp>
        <p:nvSpPr>
          <p:cNvPr id="8" name="Rectangle 7"/>
          <p:cNvSpPr/>
          <p:nvPr userDrawn="1"/>
        </p:nvSpPr>
        <p:spPr>
          <a:xfrm>
            <a:off x="7391400" y="143936"/>
            <a:ext cx="1752600" cy="47413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63449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E7DC854F-F7DF-4E46-BDBF-98EE272AF18A}" type="slidenum">
              <a:rPr lang="en-US" smtClean="0">
                <a:solidFill>
                  <a:prstClr val="black"/>
                </a:solidFill>
              </a:rPr>
              <a:pPr/>
              <a:t>‹#›</a:t>
            </a:fld>
            <a:endParaRPr lang="en-US">
              <a:solidFill>
                <a:prstClr val="black"/>
              </a:solidFill>
            </a:endParaRPr>
          </a:p>
        </p:txBody>
      </p:sp>
      <p:sp>
        <p:nvSpPr>
          <p:cNvPr id="7" name="Rectangle 6"/>
          <p:cNvSpPr/>
          <p:nvPr userDrawn="1"/>
        </p:nvSpPr>
        <p:spPr>
          <a:xfrm>
            <a:off x="7391400" y="143936"/>
            <a:ext cx="1752600" cy="47413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25488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7391400" y="143936"/>
            <a:ext cx="1752600" cy="47413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99488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Rectangle 6"/>
          <p:cNvSpPr/>
          <p:nvPr userDrawn="1"/>
        </p:nvSpPr>
        <p:spPr>
          <a:xfrm>
            <a:off x="7391400" y="143936"/>
            <a:ext cx="1752600" cy="47413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7525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E7DC854F-F7DF-4E46-BDBF-98EE272AF18A}" type="slidenum">
              <a:rPr lang="en-US" smtClean="0"/>
              <a:t>‹#›</a:t>
            </a:fld>
            <a:endParaRPr lang="en-US"/>
          </a:p>
        </p:txBody>
      </p:sp>
      <p:sp>
        <p:nvSpPr>
          <p:cNvPr id="8" name="Rectangle 7"/>
          <p:cNvSpPr/>
          <p:nvPr userDrawn="1"/>
        </p:nvSpPr>
        <p:spPr>
          <a:xfrm>
            <a:off x="7391400" y="143936"/>
            <a:ext cx="1752600" cy="47413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2504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p>
            <a:fld id="{E7DC854F-F7DF-4E46-BDBF-98EE272AF18A}" type="slidenum">
              <a:rPr lang="en-US" smtClean="0"/>
              <a:t>‹#›</a:t>
            </a:fld>
            <a:endParaRPr lang="en-US"/>
          </a:p>
        </p:txBody>
      </p:sp>
      <p:sp>
        <p:nvSpPr>
          <p:cNvPr id="10" name="Rectangle 9"/>
          <p:cNvSpPr/>
          <p:nvPr userDrawn="1"/>
        </p:nvSpPr>
        <p:spPr>
          <a:xfrm>
            <a:off x="7391400" y="143936"/>
            <a:ext cx="1752600" cy="47413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4688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1566335" y="2489203"/>
            <a:ext cx="6112933" cy="1761064"/>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userDrawn="1"/>
        </p:nvSpPr>
        <p:spPr>
          <a:xfrm>
            <a:off x="696384" y="516635"/>
            <a:ext cx="7772400" cy="178010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accent1">
                    <a:lumMod val="75000"/>
                  </a:schemeClr>
                </a:solidFill>
                <a:effectLst/>
                <a:uLnTx/>
                <a:uFillTx/>
                <a:latin typeface="Bliss2-Heavy"/>
                <a:ea typeface="+mj-ea"/>
                <a:cs typeface="+mj-cs"/>
              </a:rPr>
              <a:t>Thank You For Participating In The </a:t>
            </a:r>
            <a:endParaRPr kumimoji="0" lang="en-US" sz="4000" b="1" i="0" u="none" strike="noStrike" kern="1200" cap="none" spc="0" normalizeH="0" baseline="0" noProof="0" dirty="0">
              <a:ln>
                <a:noFill/>
              </a:ln>
              <a:solidFill>
                <a:schemeClr val="accent1">
                  <a:lumMod val="75000"/>
                </a:schemeClr>
              </a:solidFill>
              <a:effectLst/>
              <a:uLnTx/>
              <a:uFillTx/>
              <a:latin typeface="Bliss2-Heavy"/>
              <a:ea typeface="+mj-ea"/>
              <a:cs typeface="+mj-cs"/>
            </a:endParaRPr>
          </a:p>
        </p:txBody>
      </p:sp>
    </p:spTree>
    <p:extLst>
      <p:ext uri="{BB962C8B-B14F-4D97-AF65-F5344CB8AC3E}">
        <p14:creationId xmlns:p14="http://schemas.microsoft.com/office/powerpoint/2010/main" val="1210432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7391400" y="143936"/>
            <a:ext cx="1752600" cy="47413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5456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E7DC854F-F7DF-4E46-BDBF-98EE272AF18A}" type="slidenum">
              <a:rPr lang="en-US" smtClean="0"/>
              <a:t>‹#›</a:t>
            </a:fld>
            <a:endParaRPr lang="en-US"/>
          </a:p>
        </p:txBody>
      </p:sp>
      <p:sp>
        <p:nvSpPr>
          <p:cNvPr id="8" name="Rectangle 7"/>
          <p:cNvSpPr/>
          <p:nvPr userDrawn="1"/>
        </p:nvSpPr>
        <p:spPr>
          <a:xfrm>
            <a:off x="7391400" y="143936"/>
            <a:ext cx="1752600" cy="47413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0993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E7DC854F-F7DF-4E46-BDBF-98EE272AF18A}" type="slidenum">
              <a:rPr lang="en-US" smtClean="0"/>
              <a:t>‹#›</a:t>
            </a:fld>
            <a:endParaRPr lang="en-US"/>
          </a:p>
        </p:txBody>
      </p:sp>
      <p:sp>
        <p:nvSpPr>
          <p:cNvPr id="8" name="Rectangle 7"/>
          <p:cNvSpPr/>
          <p:nvPr userDrawn="1"/>
        </p:nvSpPr>
        <p:spPr>
          <a:xfrm>
            <a:off x="7391400" y="143936"/>
            <a:ext cx="1752600" cy="47413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9556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6" name="Rectangle 15"/>
          <p:cNvSpPr/>
          <p:nvPr userDrawn="1"/>
        </p:nvSpPr>
        <p:spPr>
          <a:xfrm>
            <a:off x="0" y="6380675"/>
            <a:ext cx="9144000" cy="4745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0" y="6146510"/>
            <a:ext cx="1305983" cy="4779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66672" y="6212117"/>
            <a:ext cx="1310640" cy="584200"/>
          </a:xfrm>
          <a:prstGeom prst="rect">
            <a:avLst/>
          </a:prstGeom>
          <a:blipFill dpi="0" rotWithShape="1">
            <a:blip r:embed="rId1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6148620"/>
            <a:ext cx="131233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itle Placeholder 16"/>
          <p:cNvSpPr>
            <a:spLocks noGrp="1"/>
          </p:cNvSpPr>
          <p:nvPr>
            <p:ph type="title"/>
          </p:nvPr>
        </p:nvSpPr>
        <p:spPr>
          <a:xfrm>
            <a:off x="628650" y="2481793"/>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2" name="Isosceles Triangle 31"/>
          <p:cNvSpPr/>
          <p:nvPr userDrawn="1"/>
        </p:nvSpPr>
        <p:spPr>
          <a:xfrm>
            <a:off x="1087196" y="6160162"/>
            <a:ext cx="450273" cy="225336"/>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userDrawn="1"/>
        </p:nvCxnSpPr>
        <p:spPr>
          <a:xfrm>
            <a:off x="1305983" y="6146510"/>
            <a:ext cx="230710" cy="2307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3"/>
          </p:nvPr>
        </p:nvSpPr>
        <p:spPr>
          <a:xfrm>
            <a:off x="3028950" y="6441928"/>
            <a:ext cx="3086100" cy="365125"/>
          </a:xfrm>
          <a:prstGeom prst="rect">
            <a:avLst/>
          </a:prstGeom>
        </p:spPr>
        <p:txBody>
          <a:bodyPr vert="horz" lIns="91440" tIns="45720" rIns="91440" bIns="45720" rtlCol="0" anchor="ctr"/>
          <a:lstStyle>
            <a:lvl1pPr algn="ctr">
              <a:defRPr sz="1400">
                <a:solidFill>
                  <a:schemeClr val="tx1"/>
                </a:solidFill>
              </a:defRPr>
            </a:lvl1pPr>
          </a:lstStyle>
          <a:p>
            <a:r>
              <a:rPr lang="en-US" smtClean="0"/>
              <a:t>Airside Safety</a:t>
            </a:r>
            <a:endParaRPr lang="en-US" dirty="0"/>
          </a:p>
        </p:txBody>
      </p:sp>
      <p:cxnSp>
        <p:nvCxnSpPr>
          <p:cNvPr id="22" name="Straight Connector 21"/>
          <p:cNvCxnSpPr/>
          <p:nvPr userDrawn="1"/>
        </p:nvCxnSpPr>
        <p:spPr>
          <a:xfrm>
            <a:off x="1529765" y="6377220"/>
            <a:ext cx="761423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94744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6" name="Rectangle 15"/>
          <p:cNvSpPr/>
          <p:nvPr userDrawn="1"/>
        </p:nvSpPr>
        <p:spPr>
          <a:xfrm>
            <a:off x="0" y="6380675"/>
            <a:ext cx="9144000" cy="4745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0" y="6146510"/>
            <a:ext cx="1305983" cy="4779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userDrawn="1"/>
        </p:nvSpPr>
        <p:spPr>
          <a:xfrm>
            <a:off x="66672" y="6212117"/>
            <a:ext cx="1310640" cy="584200"/>
          </a:xfrm>
          <a:prstGeom prst="rect">
            <a:avLst/>
          </a:prstGeom>
          <a:blipFill dpi="0" rotWithShape="1">
            <a:blip r:embed="rId1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2" name="Straight Connector 11"/>
          <p:cNvCxnSpPr/>
          <p:nvPr userDrawn="1"/>
        </p:nvCxnSpPr>
        <p:spPr>
          <a:xfrm>
            <a:off x="0" y="6148620"/>
            <a:ext cx="131233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itle Placeholder 16"/>
          <p:cNvSpPr>
            <a:spLocks noGrp="1"/>
          </p:cNvSpPr>
          <p:nvPr>
            <p:ph type="title"/>
          </p:nvPr>
        </p:nvSpPr>
        <p:spPr>
          <a:xfrm>
            <a:off x="628650" y="2481793"/>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2" name="Isosceles Triangle 31"/>
          <p:cNvSpPr/>
          <p:nvPr userDrawn="1"/>
        </p:nvSpPr>
        <p:spPr>
          <a:xfrm>
            <a:off x="1087196" y="6160162"/>
            <a:ext cx="450273" cy="225336"/>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4" name="Straight Connector 23"/>
          <p:cNvCxnSpPr/>
          <p:nvPr userDrawn="1"/>
        </p:nvCxnSpPr>
        <p:spPr>
          <a:xfrm>
            <a:off x="1305983" y="6146510"/>
            <a:ext cx="230710" cy="2307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3"/>
          </p:nvPr>
        </p:nvSpPr>
        <p:spPr>
          <a:xfrm>
            <a:off x="3028950" y="6441928"/>
            <a:ext cx="3086100" cy="365125"/>
          </a:xfrm>
          <a:prstGeom prst="rect">
            <a:avLst/>
          </a:prstGeom>
        </p:spPr>
        <p:txBody>
          <a:bodyPr vert="horz" lIns="91440" tIns="45720" rIns="91440" bIns="45720" rtlCol="0" anchor="ctr"/>
          <a:lstStyle>
            <a:lvl1pPr algn="ctr">
              <a:defRPr sz="1400">
                <a:solidFill>
                  <a:schemeClr val="tx1"/>
                </a:solidFill>
              </a:defRPr>
            </a:lvl1pPr>
          </a:lstStyle>
          <a:p>
            <a:r>
              <a:rPr lang="en-US" smtClean="0">
                <a:solidFill>
                  <a:prstClr val="black"/>
                </a:solidFill>
              </a:rPr>
              <a:t>Airside Safety</a:t>
            </a:r>
            <a:endParaRPr lang="en-US" dirty="0">
              <a:solidFill>
                <a:prstClr val="black"/>
              </a:solidFill>
            </a:endParaRPr>
          </a:p>
        </p:txBody>
      </p:sp>
      <p:cxnSp>
        <p:nvCxnSpPr>
          <p:cNvPr id="22" name="Straight Connector 21"/>
          <p:cNvCxnSpPr/>
          <p:nvPr userDrawn="1"/>
        </p:nvCxnSpPr>
        <p:spPr>
          <a:xfrm>
            <a:off x="1529765" y="6377220"/>
            <a:ext cx="761423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5729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dt="0"/>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Security@yyc.com"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p:cNvSpPr/>
          <p:nvPr/>
        </p:nvSpPr>
        <p:spPr>
          <a:xfrm flipH="1" flipV="1">
            <a:off x="8424000" y="-12659"/>
            <a:ext cx="720000" cy="720000"/>
          </a:xfrm>
          <a:prstGeom prst="rtTriangle">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700000">
            <a:off x="8409595" y="49621"/>
            <a:ext cx="984288" cy="400110"/>
          </a:xfrm>
          <a:prstGeom prst="rect">
            <a:avLst/>
          </a:prstGeom>
          <a:noFill/>
        </p:spPr>
        <p:txBody>
          <a:bodyPr wrap="square" lIns="91440" tIns="45720" rIns="91440" bIns="45720">
            <a:spAutoFit/>
          </a:bodyPr>
          <a:lstStyle/>
          <a:p>
            <a:pPr algn="ctr"/>
            <a:r>
              <a:rPr lang="en-US" sz="2000" b="1" cap="none" spc="0" dirty="0" smtClean="0">
                <a:ln/>
                <a:solidFill>
                  <a:schemeClr val="bg1"/>
                </a:solidFill>
                <a:effectLst>
                  <a:outerShdw blurRad="38100" dist="19050" dir="2700000" algn="tl" rotWithShape="0">
                    <a:schemeClr val="dk1">
                      <a:lumMod val="50000"/>
                      <a:alpha val="40000"/>
                    </a:schemeClr>
                  </a:outerShdw>
                </a:effectLst>
              </a:rPr>
              <a:t>2018</a:t>
            </a:r>
            <a:endParaRPr lang="en-US" sz="2400" b="1" cap="none" spc="0" dirty="0">
              <a:ln/>
              <a:solidFill>
                <a:schemeClr val="bg1"/>
              </a:solidFill>
              <a:effectLst>
                <a:outerShdw blurRad="38100" dist="19050" dir="2700000" algn="tl" rotWithShape="0">
                  <a:schemeClr val="dk1">
                    <a:lumMod val="50000"/>
                    <a:alpha val="40000"/>
                  </a:schemeClr>
                </a:outerShdw>
              </a:effectLst>
            </a:endParaRPr>
          </a:p>
        </p:txBody>
      </p:sp>
      <p:sp>
        <p:nvSpPr>
          <p:cNvPr id="3" name="Title 2"/>
          <p:cNvSpPr>
            <a:spLocks noGrp="1"/>
          </p:cNvSpPr>
          <p:nvPr>
            <p:ph type="title"/>
          </p:nvPr>
        </p:nvSpPr>
        <p:spPr/>
        <p:txBody>
          <a:bodyPr/>
          <a:lstStyle/>
          <a:p>
            <a:r>
              <a:rPr lang="en-US" dirty="0" smtClean="0"/>
              <a:t>Security Safety</a:t>
            </a:r>
            <a:endParaRPr lang="en-US" dirty="0"/>
          </a:p>
        </p:txBody>
      </p:sp>
    </p:spTree>
    <p:extLst>
      <p:ext uri="{BB962C8B-B14F-4D97-AF65-F5344CB8AC3E}">
        <p14:creationId xmlns:p14="http://schemas.microsoft.com/office/powerpoint/2010/main" val="39600244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Safety</a:t>
            </a:r>
            <a:endParaRPr lang="en-US" dirty="0"/>
          </a:p>
        </p:txBody>
      </p:sp>
      <p:sp>
        <p:nvSpPr>
          <p:cNvPr id="3" name="Content Placeholder 2"/>
          <p:cNvSpPr>
            <a:spLocks noGrp="1"/>
          </p:cNvSpPr>
          <p:nvPr>
            <p:ph idx="1"/>
          </p:nvPr>
        </p:nvSpPr>
        <p:spPr/>
        <p:txBody>
          <a:bodyPr/>
          <a:lstStyle/>
          <a:p>
            <a:pPr marL="0" indent="0">
              <a:buNone/>
            </a:pPr>
            <a:r>
              <a:rPr lang="en-US" sz="1800" dirty="0"/>
              <a:t>You are an </a:t>
            </a:r>
            <a:r>
              <a:rPr lang="en-US" sz="1800" b="1" dirty="0"/>
              <a:t>important</a:t>
            </a:r>
            <a:r>
              <a:rPr lang="en-US" sz="1800" dirty="0"/>
              <a:t> member of the airport team. Although everyone's job descriptions are different, everyone - including you - is equally responsible for ensuring the security and safety of our airport and passengers.</a:t>
            </a:r>
          </a:p>
          <a:p>
            <a:pPr marL="0" indent="0">
              <a:buNone/>
            </a:pPr>
            <a:r>
              <a:rPr lang="en-US" sz="1800" dirty="0"/>
              <a:t>Some of the ways you can do this are by</a:t>
            </a:r>
            <a:r>
              <a:rPr lang="en-US" sz="1800" dirty="0" smtClean="0"/>
              <a:t>:</a:t>
            </a:r>
            <a:endParaRPr lang="en-US" sz="1800" dirty="0"/>
          </a:p>
          <a:p>
            <a:r>
              <a:rPr lang="en-US" sz="1800" dirty="0"/>
              <a:t>Preventing </a:t>
            </a:r>
            <a:r>
              <a:rPr lang="en-US" sz="1800" dirty="0" smtClean="0"/>
              <a:t>Piggybacking</a:t>
            </a:r>
            <a:endParaRPr lang="en-US" sz="1800" dirty="0"/>
          </a:p>
          <a:p>
            <a:r>
              <a:rPr lang="en-US" sz="1800" dirty="0"/>
              <a:t>Monitoring Suspicious Persons, Vehicles and </a:t>
            </a:r>
            <a:r>
              <a:rPr lang="en-US" sz="1800" dirty="0" smtClean="0"/>
              <a:t>Activities</a:t>
            </a:r>
          </a:p>
          <a:p>
            <a:r>
              <a:rPr lang="en-US" sz="1800" dirty="0" smtClean="0"/>
              <a:t>Ensuring care and control of prohibited items</a:t>
            </a:r>
            <a:endParaRPr lang="en-US" sz="1800" dirty="0"/>
          </a:p>
          <a:p>
            <a:r>
              <a:rPr lang="en-US" sz="1800" dirty="0"/>
              <a:t>Challenging for Identification</a:t>
            </a:r>
          </a:p>
          <a:p>
            <a:endParaRPr lang="en-US" sz="1800" dirty="0"/>
          </a:p>
        </p:txBody>
      </p:sp>
      <p:sp>
        <p:nvSpPr>
          <p:cNvPr id="4" name="Slide Number Placeholder 3"/>
          <p:cNvSpPr>
            <a:spLocks noGrp="1"/>
          </p:cNvSpPr>
          <p:nvPr>
            <p:ph type="sldNum" sz="quarter" idx="12"/>
          </p:nvPr>
        </p:nvSpPr>
        <p:spPr/>
        <p:txBody>
          <a:bodyPr/>
          <a:lstStyle/>
          <a:p>
            <a:fld id="{E7DC854F-F7DF-4E46-BDBF-98EE272AF18A}" type="slidenum">
              <a:rPr lang="en-US" smtClean="0"/>
              <a:pPr/>
              <a:t>2</a:t>
            </a:fld>
            <a:endParaRPr lang="en-US" dirty="0"/>
          </a:p>
        </p:txBody>
      </p:sp>
      <p:sp>
        <p:nvSpPr>
          <p:cNvPr id="5" name="Footer Placeholder 4"/>
          <p:cNvSpPr>
            <a:spLocks noGrp="1"/>
          </p:cNvSpPr>
          <p:nvPr>
            <p:ph type="ftr" sz="quarter" idx="13"/>
          </p:nvPr>
        </p:nvSpPr>
        <p:spPr/>
        <p:txBody>
          <a:bodyPr/>
          <a:lstStyle/>
          <a:p>
            <a:r>
              <a:rPr lang="en-US" dirty="0" smtClean="0"/>
              <a:t>Security</a:t>
            </a:r>
            <a:r>
              <a:rPr lang="en-US" dirty="0" smtClean="0"/>
              <a:t> </a:t>
            </a:r>
            <a:r>
              <a:rPr lang="en-US" dirty="0" smtClean="0"/>
              <a:t>Safety</a:t>
            </a:r>
            <a:endParaRPr lang="en-US" dirty="0"/>
          </a:p>
        </p:txBody>
      </p:sp>
      <p:pic>
        <p:nvPicPr>
          <p:cNvPr id="6" name="Picture 2" descr="C:\Users\ouellee\Desktop\New folder (2)\Low res\GTAA_20034_jp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5384" y="3670300"/>
            <a:ext cx="3607266" cy="240334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189621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DC854F-F7DF-4E46-BDBF-98EE272AF18A}" type="slidenum">
              <a:rPr lang="en-US" smtClean="0"/>
              <a:pPr/>
              <a:t>3</a:t>
            </a:fld>
            <a:endParaRPr lang="en-US" dirty="0"/>
          </a:p>
        </p:txBody>
      </p:sp>
      <p:sp>
        <p:nvSpPr>
          <p:cNvPr id="5" name="Footer Placeholder 4"/>
          <p:cNvSpPr>
            <a:spLocks noGrp="1"/>
          </p:cNvSpPr>
          <p:nvPr>
            <p:ph type="ftr" sz="quarter" idx="13"/>
          </p:nvPr>
        </p:nvSpPr>
        <p:spPr/>
        <p:txBody>
          <a:bodyPr/>
          <a:lstStyle/>
          <a:p>
            <a:r>
              <a:rPr lang="en-US" dirty="0" smtClean="0"/>
              <a:t>Security </a:t>
            </a:r>
            <a:r>
              <a:rPr lang="en-US" dirty="0" smtClean="0"/>
              <a:t>Safety</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065" y="240515"/>
            <a:ext cx="8833870" cy="6376969"/>
          </a:xfrm>
          <a:prstGeom prst="rect">
            <a:avLst/>
          </a:prstGeom>
        </p:spPr>
      </p:pic>
    </p:spTree>
    <p:extLst>
      <p:ext uri="{BB962C8B-B14F-4D97-AF65-F5344CB8AC3E}">
        <p14:creationId xmlns:p14="http://schemas.microsoft.com/office/powerpoint/2010/main" val="3165066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FF0000"/>
                </a:solidFill>
              </a:rPr>
              <a:t>SUSPICIOUS PERSONS, VEHICLES &amp; ACTIVITIES</a:t>
            </a:r>
          </a:p>
        </p:txBody>
      </p:sp>
      <p:sp>
        <p:nvSpPr>
          <p:cNvPr id="3" name="Content Placeholder 2"/>
          <p:cNvSpPr>
            <a:spLocks noGrp="1"/>
          </p:cNvSpPr>
          <p:nvPr>
            <p:ph idx="1"/>
          </p:nvPr>
        </p:nvSpPr>
        <p:spPr/>
        <p:txBody>
          <a:bodyPr/>
          <a:lstStyle/>
          <a:p>
            <a:pPr marL="0" indent="0">
              <a:buNone/>
            </a:pPr>
            <a:r>
              <a:rPr lang="en-US" sz="1800" b="1" dirty="0"/>
              <a:t>Some examples of Suspicious Activities:</a:t>
            </a:r>
          </a:p>
          <a:p>
            <a:r>
              <a:rPr lang="en-US" sz="1800" dirty="0"/>
              <a:t>Individuals within the Airside Restricted Area without proper ID</a:t>
            </a:r>
          </a:p>
          <a:p>
            <a:pPr marL="0" indent="0">
              <a:buNone/>
            </a:pPr>
            <a:endParaRPr lang="en-US" sz="1800" dirty="0"/>
          </a:p>
          <a:p>
            <a:r>
              <a:rPr lang="en-US" sz="1800" dirty="0"/>
              <a:t>People, Vehicles or Objects that look out of place which cannot be easily explained.</a:t>
            </a:r>
          </a:p>
          <a:p>
            <a:pPr marL="0" indent="0">
              <a:buNone/>
            </a:pPr>
            <a:endParaRPr lang="en-US" sz="1800" dirty="0"/>
          </a:p>
          <a:p>
            <a:r>
              <a:rPr lang="en-US" sz="1800" dirty="0"/>
              <a:t>People intentionally trying to attract attention to themselves. </a:t>
            </a:r>
          </a:p>
          <a:p>
            <a:pPr marL="0" indent="0">
              <a:buNone/>
            </a:pPr>
            <a:endParaRPr lang="en-US" sz="1800" dirty="0"/>
          </a:p>
          <a:p>
            <a:r>
              <a:rPr lang="en-US" sz="1800" dirty="0"/>
              <a:t>Individuals taking pictures / videos of restricted areas.</a:t>
            </a:r>
          </a:p>
          <a:p>
            <a:pPr marL="0" indent="0">
              <a:buNone/>
            </a:pPr>
            <a:endParaRPr lang="en-US" sz="1800" dirty="0"/>
          </a:p>
        </p:txBody>
      </p:sp>
      <p:sp>
        <p:nvSpPr>
          <p:cNvPr id="4" name="Slide Number Placeholder 3"/>
          <p:cNvSpPr>
            <a:spLocks noGrp="1"/>
          </p:cNvSpPr>
          <p:nvPr>
            <p:ph type="sldNum" sz="quarter" idx="12"/>
          </p:nvPr>
        </p:nvSpPr>
        <p:spPr/>
        <p:txBody>
          <a:bodyPr/>
          <a:lstStyle/>
          <a:p>
            <a:fld id="{E7DC854F-F7DF-4E46-BDBF-98EE272AF18A}" type="slidenum">
              <a:rPr lang="en-US" smtClean="0"/>
              <a:pPr/>
              <a:t>4</a:t>
            </a:fld>
            <a:endParaRPr lang="en-US" dirty="0"/>
          </a:p>
        </p:txBody>
      </p:sp>
      <p:sp>
        <p:nvSpPr>
          <p:cNvPr id="5" name="Footer Placeholder 4"/>
          <p:cNvSpPr>
            <a:spLocks noGrp="1"/>
          </p:cNvSpPr>
          <p:nvPr>
            <p:ph type="ftr" sz="quarter" idx="13"/>
          </p:nvPr>
        </p:nvSpPr>
        <p:spPr/>
        <p:txBody>
          <a:bodyPr/>
          <a:lstStyle/>
          <a:p>
            <a:r>
              <a:rPr lang="en-US" dirty="0" smtClean="0"/>
              <a:t>Security </a:t>
            </a:r>
            <a:r>
              <a:rPr lang="en-US" dirty="0" smtClean="0"/>
              <a:t>Safety</a:t>
            </a:r>
            <a:endParaRPr lang="en-US"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8345" y="4763169"/>
            <a:ext cx="2741788" cy="12172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628650" y="4681615"/>
            <a:ext cx="4405630" cy="923330"/>
          </a:xfrm>
          <a:prstGeom prst="rect">
            <a:avLst/>
          </a:prstGeom>
          <a:solidFill>
            <a:schemeClr val="bg1"/>
          </a:solidFill>
          <a:ln>
            <a:solidFill>
              <a:schemeClr val="tx2"/>
            </a:solidFill>
          </a:ln>
          <a:effectLst>
            <a:outerShdw blurRad="76200" dist="12700" dir="2700000" sy="-23000" kx="-800400" algn="bl" rotWithShape="0">
              <a:prstClr val="black">
                <a:alpha val="2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a:solidFill>
                  <a:schemeClr val="accent1">
                    <a:lumMod val="75000"/>
                  </a:schemeClr>
                </a:solidFill>
              </a:rPr>
              <a:t>If you witness a security incident, breach of security or activity that seems out of place, report it </a:t>
            </a:r>
            <a:r>
              <a:rPr lang="en-US" b="1" u="sng" dirty="0">
                <a:solidFill>
                  <a:schemeClr val="accent1">
                    <a:lumMod val="75000"/>
                  </a:schemeClr>
                </a:solidFill>
              </a:rPr>
              <a:t>immediately</a:t>
            </a:r>
            <a:r>
              <a:rPr lang="en-US" dirty="0">
                <a:solidFill>
                  <a:schemeClr val="accent1">
                    <a:lumMod val="75000"/>
                  </a:schemeClr>
                </a:solidFill>
              </a:rPr>
              <a:t>.</a:t>
            </a:r>
          </a:p>
        </p:txBody>
      </p:sp>
    </p:spTree>
    <p:extLst>
      <p:ext uri="{BB962C8B-B14F-4D97-AF65-F5344CB8AC3E}">
        <p14:creationId xmlns:p14="http://schemas.microsoft.com/office/powerpoint/2010/main" val="3865579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ED1C24"/>
                </a:solidFill>
              </a:rPr>
              <a:t>Prohibited Items</a:t>
            </a:r>
            <a:endParaRPr lang="en-US" dirty="0">
              <a:solidFill>
                <a:srgbClr val="ED1C24"/>
              </a:solidFill>
            </a:endParaRPr>
          </a:p>
        </p:txBody>
      </p:sp>
      <p:sp>
        <p:nvSpPr>
          <p:cNvPr id="4" name="Slide Number Placeholder 3"/>
          <p:cNvSpPr>
            <a:spLocks noGrp="1"/>
          </p:cNvSpPr>
          <p:nvPr>
            <p:ph type="sldNum" sz="quarter" idx="12"/>
          </p:nvPr>
        </p:nvSpPr>
        <p:spPr/>
        <p:txBody>
          <a:bodyPr/>
          <a:lstStyle/>
          <a:p>
            <a:fld id="{E7DC854F-F7DF-4E46-BDBF-98EE272AF18A}" type="slidenum">
              <a:rPr lang="en-US" smtClean="0"/>
              <a:pPr/>
              <a:t>5</a:t>
            </a:fld>
            <a:endParaRPr lang="en-US" dirty="0"/>
          </a:p>
        </p:txBody>
      </p:sp>
      <p:sp>
        <p:nvSpPr>
          <p:cNvPr id="5" name="Footer Placeholder 4"/>
          <p:cNvSpPr>
            <a:spLocks noGrp="1"/>
          </p:cNvSpPr>
          <p:nvPr>
            <p:ph type="ftr" sz="quarter" idx="13"/>
          </p:nvPr>
        </p:nvSpPr>
        <p:spPr/>
        <p:txBody>
          <a:bodyPr/>
          <a:lstStyle/>
          <a:p>
            <a:r>
              <a:rPr lang="en-US" dirty="0" smtClean="0"/>
              <a:t>Security Safety</a:t>
            </a:r>
            <a:endParaRPr lang="en-US" dirty="0"/>
          </a:p>
        </p:txBody>
      </p:sp>
      <p:pic>
        <p:nvPicPr>
          <p:cNvPr id="11" name="Content Placeholder 10"/>
          <p:cNvPicPr>
            <a:picLocks noGrp="1" noChangeAspect="1"/>
          </p:cNvPicPr>
          <p:nvPr>
            <p:ph idx="1"/>
          </p:nvPr>
        </p:nvPicPr>
        <p:blipFill>
          <a:blip r:embed="rId2"/>
          <a:stretch>
            <a:fillRect/>
          </a:stretch>
        </p:blipFill>
        <p:spPr>
          <a:xfrm>
            <a:off x="5486400" y="4326737"/>
            <a:ext cx="3520017" cy="1928458"/>
          </a:xfrm>
          <a:prstGeom prst="rect">
            <a:avLst/>
          </a:prstGeom>
        </p:spPr>
      </p:pic>
      <p:sp>
        <p:nvSpPr>
          <p:cNvPr id="6" name="TextBox 5"/>
          <p:cNvSpPr txBox="1"/>
          <p:nvPr/>
        </p:nvSpPr>
        <p:spPr>
          <a:xfrm>
            <a:off x="628650" y="1461266"/>
            <a:ext cx="7886700" cy="4524315"/>
          </a:xfrm>
          <a:prstGeom prst="rect">
            <a:avLst/>
          </a:prstGeom>
          <a:noFill/>
        </p:spPr>
        <p:txBody>
          <a:bodyPr wrap="square" rtlCol="0">
            <a:spAutoFit/>
          </a:bodyPr>
          <a:lstStyle/>
          <a:p>
            <a:r>
              <a:rPr lang="en-US" dirty="0" smtClean="0"/>
              <a:t>Security’s main job is to prevent unauthorized persons and items from entering the restricted area. As employees we are given certain privileges that is not given to a passenger. In order to complete our work we must have access to Prohibited Items (anything that would be taken away from a passenger when they are travelling through Pre-Board Screening). When in the Restricted Area we must maintain full care and control of all Prohibited Items, this means not turning our backs on tools, not leaving our tools in unsecure hording or tool boxes, and of course not handing a screw driver to a passenger. </a:t>
            </a:r>
          </a:p>
          <a:p>
            <a:endParaRPr lang="en-US" dirty="0"/>
          </a:p>
          <a:p>
            <a:r>
              <a:rPr lang="en-US" dirty="0" smtClean="0"/>
              <a:t>Any violation could result in a $5000 personal fine (per tool)</a:t>
            </a:r>
          </a:p>
          <a:p>
            <a:endParaRPr lang="en-US" dirty="0"/>
          </a:p>
          <a:p>
            <a:r>
              <a:rPr lang="en-US" dirty="0" smtClean="0"/>
              <a:t>For any further information please contact the </a:t>
            </a:r>
          </a:p>
          <a:p>
            <a:r>
              <a:rPr lang="en-US" dirty="0" smtClean="0"/>
              <a:t>YYC Security Department at </a:t>
            </a:r>
            <a:r>
              <a:rPr lang="en-US" dirty="0" smtClean="0">
                <a:hlinkClick r:id="rId3"/>
              </a:rPr>
              <a:t>Security@yyc.com</a:t>
            </a:r>
            <a:endParaRPr lang="en-US" dirty="0" smtClean="0"/>
          </a:p>
          <a:p>
            <a:endParaRPr lang="en-US" dirty="0" smtClean="0"/>
          </a:p>
          <a:p>
            <a:endParaRPr lang="en-US" dirty="0"/>
          </a:p>
          <a:p>
            <a:endParaRPr lang="en-US" dirty="0"/>
          </a:p>
        </p:txBody>
      </p:sp>
    </p:spTree>
    <p:extLst>
      <p:ext uri="{BB962C8B-B14F-4D97-AF65-F5344CB8AC3E}">
        <p14:creationId xmlns:p14="http://schemas.microsoft.com/office/powerpoint/2010/main" val="1261449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ED1C24"/>
                </a:solidFill>
              </a:rPr>
              <a:t>ASK FOR ID</a:t>
            </a:r>
            <a:endParaRPr lang="en-US" dirty="0">
              <a:solidFill>
                <a:srgbClr val="ED1C24"/>
              </a:solidFill>
            </a:endParaRPr>
          </a:p>
        </p:txBody>
      </p:sp>
      <p:sp>
        <p:nvSpPr>
          <p:cNvPr id="3" name="Content Placeholder 2"/>
          <p:cNvSpPr>
            <a:spLocks noGrp="1"/>
          </p:cNvSpPr>
          <p:nvPr>
            <p:ph idx="1"/>
          </p:nvPr>
        </p:nvSpPr>
        <p:spPr>
          <a:xfrm>
            <a:off x="628650" y="1278467"/>
            <a:ext cx="3599815" cy="4783666"/>
          </a:xfrm>
        </p:spPr>
        <p:txBody>
          <a:bodyPr/>
          <a:lstStyle/>
          <a:p>
            <a:pPr marL="0" indent="0">
              <a:buNone/>
            </a:pPr>
            <a:r>
              <a:rPr lang="en-US" sz="1800" b="1" dirty="0"/>
              <a:t>Restricted Area Access</a:t>
            </a:r>
            <a:r>
              <a:rPr lang="en-US" sz="1800" b="1" dirty="0" smtClean="0"/>
              <a:t>:</a:t>
            </a:r>
            <a:endParaRPr lang="en-US" sz="1800" dirty="0"/>
          </a:p>
          <a:p>
            <a:r>
              <a:rPr lang="en-US" sz="1800" dirty="0"/>
              <a:t>Identification must be physically displayed at all times while in a Restricted Area. </a:t>
            </a:r>
          </a:p>
          <a:p>
            <a:pPr marL="0" indent="0">
              <a:buNone/>
            </a:pPr>
            <a:endParaRPr lang="en-US" sz="1800" dirty="0"/>
          </a:p>
          <a:p>
            <a:r>
              <a:rPr lang="en-US" sz="1800" dirty="0"/>
              <a:t>The only valid reason for employees to enter the Restricted Area is for work related purposes. </a:t>
            </a:r>
          </a:p>
          <a:p>
            <a:pPr marL="0" indent="0">
              <a:buNone/>
            </a:pPr>
            <a:endParaRPr lang="en-US" sz="1800" dirty="0"/>
          </a:p>
          <a:p>
            <a:r>
              <a:rPr lang="en-US" sz="1800" dirty="0"/>
              <a:t>If you suspect that someone within the Restricted Area should not be there, challenge them to display their identification and ask why they are in the area.</a:t>
            </a:r>
          </a:p>
          <a:p>
            <a:pPr marL="0" indent="0">
              <a:buNone/>
            </a:pPr>
            <a:endParaRPr lang="en-US" sz="1800" dirty="0"/>
          </a:p>
        </p:txBody>
      </p:sp>
      <p:sp>
        <p:nvSpPr>
          <p:cNvPr id="4" name="Slide Number Placeholder 3"/>
          <p:cNvSpPr>
            <a:spLocks noGrp="1"/>
          </p:cNvSpPr>
          <p:nvPr>
            <p:ph type="sldNum" sz="quarter" idx="12"/>
          </p:nvPr>
        </p:nvSpPr>
        <p:spPr/>
        <p:txBody>
          <a:bodyPr/>
          <a:lstStyle/>
          <a:p>
            <a:fld id="{E7DC854F-F7DF-4E46-BDBF-98EE272AF18A}" type="slidenum">
              <a:rPr lang="en-US" smtClean="0"/>
              <a:pPr/>
              <a:t>6</a:t>
            </a:fld>
            <a:endParaRPr lang="en-US" dirty="0"/>
          </a:p>
        </p:txBody>
      </p:sp>
      <p:sp>
        <p:nvSpPr>
          <p:cNvPr id="5" name="Footer Placeholder 4"/>
          <p:cNvSpPr>
            <a:spLocks noGrp="1"/>
          </p:cNvSpPr>
          <p:nvPr>
            <p:ph type="ftr" sz="quarter" idx="13"/>
          </p:nvPr>
        </p:nvSpPr>
        <p:spPr/>
        <p:txBody>
          <a:bodyPr/>
          <a:lstStyle/>
          <a:p>
            <a:r>
              <a:rPr lang="en-US" dirty="0" smtClean="0"/>
              <a:t>Security </a:t>
            </a:r>
            <a:r>
              <a:rPr lang="en-US" dirty="0" smtClean="0"/>
              <a:t>Safety</a:t>
            </a:r>
            <a:endParaRPr lang="en-US" dirty="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2200" y="1492885"/>
            <a:ext cx="4749800"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228465" y="4858434"/>
            <a:ext cx="4476750" cy="646331"/>
          </a:xfrm>
          <a:prstGeom prst="rect">
            <a:avLst/>
          </a:prstGeom>
          <a:solidFill>
            <a:schemeClr val="bg1"/>
          </a:solidFill>
          <a:ln>
            <a:solidFill>
              <a:schemeClr val="tx2"/>
            </a:solidFill>
          </a:ln>
          <a:effectLst>
            <a:outerShdw blurRad="76200" dist="12700" dir="2700000" sy="-23000" kx="-800400" algn="bl" rotWithShape="0">
              <a:prstClr val="black">
                <a:alpha val="2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a:solidFill>
                  <a:schemeClr val="accent1">
                    <a:lumMod val="75000"/>
                  </a:schemeClr>
                </a:solidFill>
              </a:rPr>
              <a:t>Know the expiry date of your Airport Pass and don’t forget to renew it on time. </a:t>
            </a:r>
          </a:p>
        </p:txBody>
      </p:sp>
    </p:spTree>
    <p:extLst>
      <p:ext uri="{BB962C8B-B14F-4D97-AF65-F5344CB8AC3E}">
        <p14:creationId xmlns:p14="http://schemas.microsoft.com/office/powerpoint/2010/main" val="3812643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ED1C24"/>
                </a:solidFill>
              </a:rPr>
              <a:t>Security Review</a:t>
            </a:r>
            <a:endParaRPr lang="en-US" dirty="0">
              <a:solidFill>
                <a:srgbClr val="ED1C24"/>
              </a:solidFill>
            </a:endParaRPr>
          </a:p>
        </p:txBody>
      </p:sp>
      <p:sp>
        <p:nvSpPr>
          <p:cNvPr id="3" name="Content Placeholder 2"/>
          <p:cNvSpPr>
            <a:spLocks noGrp="1"/>
          </p:cNvSpPr>
          <p:nvPr>
            <p:ph idx="1"/>
          </p:nvPr>
        </p:nvSpPr>
        <p:spPr>
          <a:xfrm>
            <a:off x="3400147" y="1278467"/>
            <a:ext cx="5606269" cy="4537447"/>
          </a:xfrm>
        </p:spPr>
        <p:txBody>
          <a:bodyPr/>
          <a:lstStyle/>
          <a:p>
            <a:pPr marL="0" indent="0">
              <a:buNone/>
            </a:pPr>
            <a:r>
              <a:rPr lang="en-US" sz="1800" dirty="0"/>
              <a:t>Being aware of security initiatives including</a:t>
            </a:r>
          </a:p>
          <a:p>
            <a:r>
              <a:rPr lang="en-US" sz="1800" dirty="0"/>
              <a:t>Piggybacking</a:t>
            </a:r>
          </a:p>
          <a:p>
            <a:r>
              <a:rPr lang="en-US" sz="1800" dirty="0"/>
              <a:t>Suspicious Persons, Vehicles and Activities </a:t>
            </a:r>
            <a:endParaRPr lang="en-US" sz="1800" dirty="0" smtClean="0"/>
          </a:p>
          <a:p>
            <a:r>
              <a:rPr lang="en-US" sz="1800" dirty="0">
                <a:solidFill>
                  <a:srgbClr val="5B9BD5">
                    <a:lumMod val="75000"/>
                  </a:srgbClr>
                </a:solidFill>
              </a:rPr>
              <a:t>Care and control of prohibited items</a:t>
            </a:r>
            <a:endParaRPr lang="en-US" sz="1800" dirty="0"/>
          </a:p>
          <a:p>
            <a:r>
              <a:rPr lang="en-US" sz="1800" dirty="0"/>
              <a:t>Asking for Identification promotes the overall safety and security at the </a:t>
            </a:r>
            <a:r>
              <a:rPr lang="en-US" sz="1800" dirty="0" smtClean="0"/>
              <a:t>airport.</a:t>
            </a:r>
            <a:endParaRPr lang="en-US" sz="1800" dirty="0"/>
          </a:p>
          <a:p>
            <a:pPr marL="0" indent="0">
              <a:buNone/>
            </a:pPr>
            <a:endParaRPr lang="en-US" sz="1800" dirty="0"/>
          </a:p>
          <a:p>
            <a:pPr marL="0" indent="0">
              <a:buNone/>
            </a:pPr>
            <a:r>
              <a:rPr lang="en-US" sz="1800" dirty="0"/>
              <a:t>Whether you work with passengers, cargo, operations or security; </a:t>
            </a:r>
            <a:r>
              <a:rPr lang="en-US" sz="1800" b="1" u="sng" dirty="0"/>
              <a:t>you</a:t>
            </a:r>
            <a:r>
              <a:rPr lang="en-US" sz="1800" dirty="0"/>
              <a:t> have a role in keeping the industry safe</a:t>
            </a:r>
            <a:r>
              <a:rPr lang="en-US" sz="1800" dirty="0" smtClean="0"/>
              <a:t>.</a:t>
            </a:r>
            <a:endParaRPr lang="en-US" sz="1800" dirty="0"/>
          </a:p>
          <a:p>
            <a:pPr marL="0" indent="0">
              <a:buNone/>
            </a:pPr>
            <a:r>
              <a:rPr lang="en-US" sz="1800" b="1" dirty="0"/>
              <a:t>Remember, security is everybody's business!</a:t>
            </a:r>
          </a:p>
        </p:txBody>
      </p:sp>
      <p:sp>
        <p:nvSpPr>
          <p:cNvPr id="4" name="Slide Number Placeholder 3"/>
          <p:cNvSpPr>
            <a:spLocks noGrp="1"/>
          </p:cNvSpPr>
          <p:nvPr>
            <p:ph type="sldNum" sz="quarter" idx="12"/>
          </p:nvPr>
        </p:nvSpPr>
        <p:spPr/>
        <p:txBody>
          <a:bodyPr/>
          <a:lstStyle/>
          <a:p>
            <a:fld id="{E7DC854F-F7DF-4E46-BDBF-98EE272AF18A}" type="slidenum">
              <a:rPr lang="en-US" smtClean="0"/>
              <a:pPr/>
              <a:t>7</a:t>
            </a:fld>
            <a:endParaRPr lang="en-US" dirty="0"/>
          </a:p>
        </p:txBody>
      </p:sp>
      <p:sp>
        <p:nvSpPr>
          <p:cNvPr id="5" name="Footer Placeholder 4"/>
          <p:cNvSpPr>
            <a:spLocks noGrp="1"/>
          </p:cNvSpPr>
          <p:nvPr>
            <p:ph type="ftr" sz="quarter" idx="13"/>
          </p:nvPr>
        </p:nvSpPr>
        <p:spPr/>
        <p:txBody>
          <a:bodyPr/>
          <a:lstStyle/>
          <a:p>
            <a:r>
              <a:rPr lang="en-US" dirty="0" smtClean="0"/>
              <a:t>Security </a:t>
            </a:r>
            <a:r>
              <a:rPr lang="en-US" dirty="0" smtClean="0"/>
              <a:t>Safety</a:t>
            </a:r>
            <a:endParaRPr lang="en-US" dirty="0"/>
          </a:p>
        </p:txBody>
      </p:sp>
      <p:sp>
        <p:nvSpPr>
          <p:cNvPr id="6" name="TextBox 5"/>
          <p:cNvSpPr txBox="1"/>
          <p:nvPr/>
        </p:nvSpPr>
        <p:spPr>
          <a:xfrm>
            <a:off x="3291417" y="5021370"/>
            <a:ext cx="5715000" cy="584775"/>
          </a:xfrm>
          <a:prstGeom prst="rect">
            <a:avLst/>
          </a:prstGeom>
          <a:noFill/>
        </p:spPr>
        <p:txBody>
          <a:bodyPr wrap="square" rtlCol="0">
            <a:spAutoFit/>
          </a:bodyPr>
          <a:lstStyle/>
          <a:p>
            <a:pPr algn="ctr"/>
            <a:r>
              <a:rPr lang="en-US" sz="3200" dirty="0">
                <a:solidFill>
                  <a:srgbClr val="ED1C24"/>
                </a:solidFill>
              </a:rPr>
              <a:t>See something? Say something</a:t>
            </a:r>
            <a:r>
              <a:rPr lang="en-US" sz="3200" dirty="0" smtClean="0">
                <a:solidFill>
                  <a:srgbClr val="ED1C24"/>
                </a:solidFill>
              </a:rPr>
              <a:t>!</a:t>
            </a:r>
            <a:endParaRPr lang="en-US" sz="3200" dirty="0">
              <a:solidFill>
                <a:srgbClr val="ED1C24"/>
              </a:solidFill>
            </a:endParaRPr>
          </a:p>
        </p:txBody>
      </p:sp>
      <p:grpSp>
        <p:nvGrpSpPr>
          <p:cNvPr id="7" name="Group 6"/>
          <p:cNvGrpSpPr/>
          <p:nvPr/>
        </p:nvGrpSpPr>
        <p:grpSpPr>
          <a:xfrm>
            <a:off x="762000" y="1524000"/>
            <a:ext cx="2428875" cy="4371975"/>
            <a:chOff x="762000" y="1524000"/>
            <a:chExt cx="2428875" cy="4371975"/>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524000"/>
              <a:ext cx="2428875" cy="4371975"/>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740828"/>
              <a:ext cx="218777" cy="307172"/>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8204213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2760"/>
            <a:ext cx="9143999" cy="1325563"/>
          </a:xfrm>
        </p:spPr>
        <p:txBody>
          <a:bodyPr/>
          <a:lstStyle/>
          <a:p>
            <a:r>
              <a:rPr lang="en-US" dirty="0" smtClean="0">
                <a:solidFill>
                  <a:srgbClr val="ED1C24"/>
                </a:solidFill>
              </a:rPr>
              <a:t>REMINDER: Security Reporting Methods</a:t>
            </a:r>
            <a:endParaRPr lang="en-US" dirty="0">
              <a:solidFill>
                <a:srgbClr val="ED1C24"/>
              </a:solidFill>
            </a:endParaRPr>
          </a:p>
        </p:txBody>
      </p:sp>
      <p:sp>
        <p:nvSpPr>
          <p:cNvPr id="4" name="Slide Number Placeholder 3"/>
          <p:cNvSpPr>
            <a:spLocks noGrp="1"/>
          </p:cNvSpPr>
          <p:nvPr>
            <p:ph type="sldNum" sz="quarter" idx="12"/>
          </p:nvPr>
        </p:nvSpPr>
        <p:spPr/>
        <p:txBody>
          <a:bodyPr/>
          <a:lstStyle/>
          <a:p>
            <a:fld id="{E7DC854F-F7DF-4E46-BDBF-98EE272AF18A}" type="slidenum">
              <a:rPr lang="en-US" smtClean="0">
                <a:solidFill>
                  <a:prstClr val="black"/>
                </a:solidFill>
              </a:rPr>
              <a:pPr/>
              <a:t>8</a:t>
            </a:fld>
            <a:endParaRPr lang="en-US" dirty="0">
              <a:solidFill>
                <a:prstClr val="black"/>
              </a:solidFill>
            </a:endParaRPr>
          </a:p>
        </p:txBody>
      </p:sp>
      <p:sp>
        <p:nvSpPr>
          <p:cNvPr id="5" name="Footer Placeholder 4"/>
          <p:cNvSpPr>
            <a:spLocks noGrp="1"/>
          </p:cNvSpPr>
          <p:nvPr>
            <p:ph type="ftr" sz="quarter" idx="13"/>
          </p:nvPr>
        </p:nvSpPr>
        <p:spPr/>
        <p:txBody>
          <a:bodyPr/>
          <a:lstStyle/>
          <a:p>
            <a:r>
              <a:rPr lang="en-US" dirty="0" smtClean="0">
                <a:solidFill>
                  <a:prstClr val="black"/>
                </a:solidFill>
              </a:rPr>
              <a:t>Security Safety</a:t>
            </a:r>
            <a:endParaRPr lang="en-US" dirty="0">
              <a:solidFill>
                <a:prstClr val="black"/>
              </a:solidFill>
            </a:endParaRPr>
          </a:p>
        </p:txBody>
      </p:sp>
      <p:sp>
        <p:nvSpPr>
          <p:cNvPr id="6" name="Rectangle 5"/>
          <p:cNvSpPr/>
          <p:nvPr/>
        </p:nvSpPr>
        <p:spPr>
          <a:xfrm>
            <a:off x="1261697" y="2559905"/>
            <a:ext cx="6006610" cy="310854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solidFill>
                  <a:srgbClr val="FF0000"/>
                </a:solidFill>
                <a:effectLst>
                  <a:outerShdw blurRad="50800" dist="39000" dir="5460000" algn="tl">
                    <a:srgbClr val="000000">
                      <a:alpha val="38000"/>
                    </a:srgbClr>
                  </a:outerShdw>
                </a:effectLst>
                <a:latin typeface="Calibri Light" panose="020F0302020204030204"/>
              </a:rPr>
              <a:t>Airport Emergencies:  </a:t>
            </a:r>
          </a:p>
          <a:p>
            <a:r>
              <a:rPr lang="en-US" sz="2800" b="1" dirty="0" smtClean="0">
                <a:ln w="11430"/>
                <a:solidFill>
                  <a:srgbClr val="FF0000"/>
                </a:solidFill>
                <a:effectLst>
                  <a:outerShdw blurRad="50800" dist="39000" dir="5460000" algn="tl">
                    <a:srgbClr val="000000">
                      <a:alpha val="38000"/>
                    </a:srgbClr>
                  </a:outerShdw>
                </a:effectLst>
                <a:latin typeface="Calibri Light" panose="020F0302020204030204"/>
              </a:rPr>
              <a:t>911 and then 403-735-(1300)</a:t>
            </a:r>
          </a:p>
          <a:p>
            <a:endParaRPr lang="en-US" sz="2800" b="1" dirty="0" smtClean="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Calibri Light" panose="020F0302020204030204"/>
            </a:endParaRPr>
          </a:p>
          <a:p>
            <a:r>
              <a:rPr lang="en-US" sz="2800" b="1" dirty="0" smtClean="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Calibri Light" panose="020F0302020204030204"/>
              </a:rPr>
              <a:t>Airport Non-Emergencies:  </a:t>
            </a:r>
          </a:p>
          <a:p>
            <a:r>
              <a:rPr lang="en-US" sz="2800" b="1" dirty="0" smtClean="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Calibri Light" panose="020F0302020204030204"/>
              </a:rPr>
              <a:t>YYC’s Integrated Operations Centre (IOC)</a:t>
            </a:r>
          </a:p>
          <a:p>
            <a:r>
              <a:rPr lang="en-US" sz="2800" b="1" dirty="0" smtClean="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Calibri Light" panose="020F0302020204030204"/>
              </a:rPr>
              <a:t>403-735-(1300)</a:t>
            </a:r>
          </a:p>
          <a:p>
            <a:endParaRPr lang="en-US" sz="28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Calibri Light" panose="020F0302020204030204"/>
            </a:endParaRPr>
          </a:p>
        </p:txBody>
      </p:sp>
    </p:spTree>
    <p:extLst>
      <p:ext uri="{BB962C8B-B14F-4D97-AF65-F5344CB8AC3E}">
        <p14:creationId xmlns:p14="http://schemas.microsoft.com/office/powerpoint/2010/main" val="19263557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60049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SW2018_2" id="{E20A7599-1868-419F-8CDF-3C88D57A0E4F}" vid="{F172351C-890E-44AC-A677-5C83BFF9A2EB}"/>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SW2018_2" id="{E20A7599-1868-419F-8CDF-3C88D57A0E4F}" vid="{F172351C-890E-44AC-A677-5C83BFF9A2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CASW2018_2</Template>
  <TotalTime>288</TotalTime>
  <Words>492</Words>
  <Application>Microsoft Office PowerPoint</Application>
  <PresentationFormat>On-screen Show (4:3)</PresentationFormat>
  <Paragraphs>67</Paragraphs>
  <Slides>9</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vt:i4>
      </vt:variant>
    </vt:vector>
  </HeadingPairs>
  <TitlesOfParts>
    <vt:vector size="15" baseType="lpstr">
      <vt:lpstr>Arial</vt:lpstr>
      <vt:lpstr>Bliss2-Heavy</vt:lpstr>
      <vt:lpstr>Calibri</vt:lpstr>
      <vt:lpstr>Calibri Light</vt:lpstr>
      <vt:lpstr>1_Custom Design</vt:lpstr>
      <vt:lpstr>2_Custom Design</vt:lpstr>
      <vt:lpstr>Security Safety</vt:lpstr>
      <vt:lpstr>Security Safety</vt:lpstr>
      <vt:lpstr>PowerPoint Presentation</vt:lpstr>
      <vt:lpstr>SUSPICIOUS PERSONS, VEHICLES &amp; ACTIVITIES</vt:lpstr>
      <vt:lpstr>Prohibited Items</vt:lpstr>
      <vt:lpstr>ASK FOR ID</vt:lpstr>
      <vt:lpstr>Security Review</vt:lpstr>
      <vt:lpstr>REMINDER: Security Reporting Methods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Security Safety</dc:title>
  <dc:creator>Gavin Tan</dc:creator>
  <cp:lastModifiedBy>Dale Flette</cp:lastModifiedBy>
  <cp:revision>14</cp:revision>
  <dcterms:created xsi:type="dcterms:W3CDTF">2018-06-07T19:44:35Z</dcterms:created>
  <dcterms:modified xsi:type="dcterms:W3CDTF">2018-09-14T01:18:00Z</dcterms:modified>
</cp:coreProperties>
</file>